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94" r:id="rId5"/>
    <p:sldId id="259" r:id="rId6"/>
    <p:sldId id="395" r:id="rId7"/>
    <p:sldId id="402" r:id="rId8"/>
    <p:sldId id="396" r:id="rId9"/>
    <p:sldId id="397" r:id="rId10"/>
    <p:sldId id="398" r:id="rId11"/>
    <p:sldId id="399" r:id="rId12"/>
    <p:sldId id="400" r:id="rId13"/>
    <p:sldId id="403" r:id="rId14"/>
    <p:sldId id="40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D6A"/>
    <a:srgbClr val="01384A"/>
    <a:srgbClr val="C8743E"/>
    <a:srgbClr val="262626"/>
    <a:srgbClr val="115054"/>
    <a:srgbClr val="2C4462"/>
    <a:srgbClr val="327D9A"/>
    <a:srgbClr val="E9E9E9"/>
    <a:srgbClr val="F4F4F4"/>
    <a:srgbClr val="ED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0E4D8C-A7A4-45E2-87A4-C857D2C8E512}" v="65" dt="2025-03-15T03:23:40.388"/>
    <p1510:client id="{B3D36E9C-1696-7A4D-3E6B-3FE580D2A051}" v="40" dt="2025-03-15T02:29:25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1" autoAdjust="0"/>
    <p:restoredTop sz="82850" autoAdjust="0"/>
  </p:normalViewPr>
  <p:slideViewPr>
    <p:cSldViewPr snapToGrid="0" showGuides="1">
      <p:cViewPr>
        <p:scale>
          <a:sx n="70" d="100"/>
          <a:sy n="70" d="100"/>
        </p:scale>
        <p:origin x="1232" y="251"/>
      </p:cViewPr>
      <p:guideLst>
        <p:guide orient="horz" pos="73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25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dirty="0">
                <a:latin typeface="+mn-lt"/>
              </a:rPr>
              <a:t>안녕하세요</a:t>
            </a:r>
            <a:r>
              <a:rPr lang="en-US" altLang="ko-KR" sz="800" dirty="0">
                <a:latin typeface="+mn-lt"/>
              </a:rPr>
              <a:t>. </a:t>
            </a:r>
            <a:r>
              <a:rPr lang="ko-KR" altLang="en-US" sz="800" dirty="0">
                <a:latin typeface="+mn-lt"/>
              </a:rPr>
              <a:t>종합설계</a:t>
            </a:r>
            <a:r>
              <a:rPr lang="en-US" altLang="ko-KR" sz="800" dirty="0">
                <a:latin typeface="+mn-lt"/>
              </a:rPr>
              <a:t>1</a:t>
            </a:r>
            <a:r>
              <a:rPr lang="ko-KR" altLang="en-US" sz="800" dirty="0">
                <a:latin typeface="+mn-lt"/>
              </a:rPr>
              <a:t>의 발표를 맡은 </a:t>
            </a:r>
            <a:r>
              <a:rPr lang="en-US" altLang="ko-KR" sz="800" dirty="0">
                <a:latin typeface="+mn-lt"/>
              </a:rPr>
              <a:t>5</a:t>
            </a:r>
            <a:r>
              <a:rPr lang="ko-KR" altLang="en-US" sz="800" dirty="0">
                <a:latin typeface="+mn-lt"/>
              </a:rPr>
              <a:t>조입니다</a:t>
            </a:r>
            <a:r>
              <a:rPr lang="en-US" altLang="ko-KR" sz="800" dirty="0">
                <a:latin typeface="+mn-lt"/>
              </a:rPr>
              <a:t>. </a:t>
            </a:r>
          </a:p>
          <a:p>
            <a:r>
              <a:rPr lang="ko-KR" altLang="en-US" sz="800" dirty="0">
                <a:latin typeface="+mn-lt"/>
              </a:rPr>
              <a:t>저희의 연구 주제는 </a:t>
            </a:r>
            <a:r>
              <a:rPr lang="en-US" altLang="ko-KR" sz="800" dirty="0">
                <a:latin typeface="+mn-lt"/>
              </a:rPr>
              <a:t>Fuzz Testing</a:t>
            </a:r>
            <a:r>
              <a:rPr lang="ko-KR" altLang="en-US" sz="800" dirty="0">
                <a:latin typeface="+mn-lt"/>
              </a:rPr>
              <a:t>을 통한 위성 소프트웨어 분석인데요</a:t>
            </a:r>
            <a:r>
              <a:rPr lang="en-US" altLang="ko-KR" sz="800" dirty="0">
                <a:latin typeface="+mn-lt"/>
              </a:rPr>
              <a:t>. </a:t>
            </a:r>
            <a:endParaRPr lang="ko-KR" altLang="en-US" sz="8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위성에서 결함을 탐지하는 것이 왜 중요할까요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위성은 우주라는 극한 환경에서 운용되는데요</a:t>
            </a:r>
            <a:r>
              <a:rPr lang="en-US" altLang="ko-KR" dirty="0"/>
              <a:t>. </a:t>
            </a:r>
            <a:r>
              <a:rPr lang="ko-KR" altLang="en-US" dirty="0"/>
              <a:t>고에너지 입자로 이뤄진 우주방사선이 끊임없이 물체를 강타하고 우주를 떠도는 원자산소에 노출되는 우주 환경에서는 하드웨어가 산화되기 쉽습니다</a:t>
            </a:r>
            <a:r>
              <a:rPr lang="en-US" altLang="ko-KR" dirty="0"/>
              <a:t>. </a:t>
            </a:r>
            <a:r>
              <a:rPr lang="ko-KR" altLang="en-US" dirty="0"/>
              <a:t>다양한 </a:t>
            </a:r>
            <a:r>
              <a:rPr lang="ko-KR" altLang="en-US" dirty="0" err="1"/>
              <a:t>탑재체</a:t>
            </a:r>
            <a:r>
              <a:rPr lang="ko-KR" altLang="en-US" dirty="0"/>
              <a:t> 및 시스템과 통신하며 임무를 수행하기 때문에 소프트웨어 결함 발생 확률이 높고요</a:t>
            </a:r>
            <a:r>
              <a:rPr lang="en-US" altLang="ko-KR" dirty="0"/>
              <a:t>. </a:t>
            </a:r>
            <a:r>
              <a:rPr lang="ko-KR" altLang="en-US" dirty="0"/>
              <a:t>그리고 임무 실패에 따른 위험 비용이 막대하며</a:t>
            </a:r>
            <a:r>
              <a:rPr lang="en-US" altLang="ko-KR" dirty="0"/>
              <a:t>, </a:t>
            </a:r>
            <a:r>
              <a:rPr lang="ko-KR" altLang="en-US" dirty="0"/>
              <a:t>오류 발생 시 복구가 어렵다는 특징이 있기도 합니다</a:t>
            </a:r>
            <a:r>
              <a:rPr lang="en-US" altLang="ko-KR" dirty="0"/>
              <a:t>. </a:t>
            </a:r>
            <a:r>
              <a:rPr lang="ko-KR" altLang="en-US" dirty="0"/>
              <a:t>또한 최근에는 오픈소스 위성 소프트웨어의 공급으로 인해 불특정다수가 개발하는 상황이므로 위성 소프트웨어에 대한 철저한 검증이 더욱 중요하게 여겨지고 있는 상황입니다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배경에서 저희는 </a:t>
            </a:r>
            <a:r>
              <a:rPr lang="en-US" altLang="ko-KR" dirty="0"/>
              <a:t>Fuzz Testing</a:t>
            </a:r>
            <a:r>
              <a:rPr lang="ko-KR" altLang="en-US" dirty="0"/>
              <a:t>을 통해 사전에 소프트웨어 버그와 취약점을 탐지하는 연구를 진행하고자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28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1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933F-727C-0DFE-E142-6CECEE8B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790082-3153-753B-7267-4C62E24C5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465DF5-177E-BBC9-F9C4-A24F8682D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2E94D-7E3F-7BB7-234F-4E855301D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0E6F34-DD57-F70B-AD4D-058AFEA5CC6F}"/>
              </a:ext>
            </a:extLst>
          </p:cNvPr>
          <p:cNvSpPr/>
          <p:nvPr userDrawn="1"/>
        </p:nvSpPr>
        <p:spPr>
          <a:xfrm>
            <a:off x="0" y="6134668"/>
            <a:ext cx="12192000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kern="100" spc="-80" baseline="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en-US" altLang="ko-KR" dirty="0"/>
              <a:t>Insert Slide Title Here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32A4C-126B-4E5F-A20A-750CD873C43A}"/>
              </a:ext>
            </a:extLst>
          </p:cNvPr>
          <p:cNvSpPr txBox="1"/>
          <p:nvPr userDrawn="1"/>
        </p:nvSpPr>
        <p:spPr>
          <a:xfrm>
            <a:off x="8666593" y="273960"/>
            <a:ext cx="4274075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4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Fuzz Testing</a:t>
            </a:r>
            <a:r>
              <a:rPr lang="ko-KR" altLang="en-US" sz="14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을 통한 위성 </a:t>
            </a:r>
            <a:r>
              <a:rPr lang="en-US" altLang="ko-KR" sz="14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SW </a:t>
            </a:r>
            <a:r>
              <a:rPr lang="ko-KR" altLang="en-US" sz="14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4BFC28B-396F-C0F5-333E-7B77F480B5F2}"/>
              </a:ext>
            </a:extLst>
          </p:cNvPr>
          <p:cNvSpPr txBox="1"/>
          <p:nvPr/>
        </p:nvSpPr>
        <p:spPr>
          <a:xfrm>
            <a:off x="0" y="-969399"/>
            <a:ext cx="10500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슬라이드 좌우에 있는 샘플을 서식복사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복사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컬러  스포이드 해서 사용하면 작업이 편합니다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/>
          <p:nvPr/>
        </p:nvCxnSpPr>
        <p:spPr>
          <a:xfrm>
            <a:off x="800100" y="490555"/>
            <a:ext cx="8623300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00100" y="725848"/>
            <a:ext cx="9044209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5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Fuzz Testing</a:t>
            </a:r>
            <a:r>
              <a:rPr lang="ko-KR" altLang="en-US" sz="45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을 통한 위성 </a:t>
            </a:r>
            <a:r>
              <a:rPr lang="en-US" altLang="ko-KR" sz="45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SW </a:t>
            </a:r>
            <a:r>
              <a:rPr lang="ko-KR" altLang="en-US" sz="45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분석</a:t>
            </a:r>
            <a:endParaRPr lang="ko-KR" altLang="en-US" sz="4500" kern="100" spc="-8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6C111-9D1F-A7D8-AC0D-973AC8F1AAC5}"/>
              </a:ext>
            </a:extLst>
          </p:cNvPr>
          <p:cNvSpPr txBox="1"/>
          <p:nvPr/>
        </p:nvSpPr>
        <p:spPr>
          <a:xfrm>
            <a:off x="9409443" y="4070214"/>
            <a:ext cx="2623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종합설계</a:t>
            </a:r>
            <a:r>
              <a:rPr lang="en-US" altLang="ko-KR" sz="3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1 5</a:t>
            </a:r>
            <a:r>
              <a:rPr lang="ko-KR" altLang="en-US" sz="3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9699859" y="4703536"/>
            <a:ext cx="271285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202002473 </a:t>
            </a:r>
            <a:r>
              <a:rPr lang="ko-KR" altLang="en-US" sz="2000" kern="100" spc="-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김승혁</a:t>
            </a:r>
            <a:endParaRPr lang="en-US" altLang="ko-KR" sz="20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201902733 </a:t>
            </a:r>
            <a:r>
              <a:rPr lang="ko-KR" altLang="en-US" sz="2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이정윤</a:t>
            </a:r>
            <a:endParaRPr lang="en-US" altLang="ko-KR" sz="20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202002699 </a:t>
            </a:r>
            <a:r>
              <a:rPr lang="ko-KR" altLang="en-US" sz="20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조민기</a:t>
            </a:r>
            <a:endParaRPr lang="en-US" altLang="ko-KR" sz="20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1382CE6D-23D0-9F5F-6CD7-EDC5BBB3F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4"/>
    </mc:Choice>
    <mc:Fallback xmlns="">
      <p:transition spd="slow" advTm="1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6712A-8B2A-5912-F81D-0C490690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1E46EF-8BD8-8CBA-6225-9ED50525E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400" dirty="0"/>
              <a:t>위성 결함 탐지의 중요성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AD92AA73-96AB-431D-D152-F2AA86456A7E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3E5A98-8132-577C-0323-02BC63F1A5A1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106F19-04C3-2700-F40D-F264CCBED007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431BE8-FF38-6CF0-8067-C3343396400B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75A5C-0C84-BFAE-A967-DB4076A77562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관련　연구　요약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608867E-2E29-82E8-D11A-B6F48A46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5" y="2290944"/>
            <a:ext cx="9598073" cy="3982957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2B5E85D0-86AE-500C-6BDF-9D3491C15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60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3"/>
    </mc:Choice>
    <mc:Fallback xmlns="">
      <p:transition spd="slow" advTm="5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2111-9C1D-C986-A8F4-A92637A8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574F8A0-8FC4-07BC-9587-648D04391095}"/>
              </a:ext>
            </a:extLst>
          </p:cNvPr>
          <p:cNvSpPr txBox="1"/>
          <p:nvPr/>
        </p:nvSpPr>
        <p:spPr>
          <a:xfrm>
            <a:off x="0" y="-969399"/>
            <a:ext cx="10500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보기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슬라이드 좌우에 있는 샘플을 서식복사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복사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컬러  스포이드 해서 사용하면 작업이 편합니다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39D49F-F90D-8D79-B361-2756186C4603}"/>
              </a:ext>
            </a:extLst>
          </p:cNvPr>
          <p:cNvCxnSpPr/>
          <p:nvPr/>
        </p:nvCxnSpPr>
        <p:spPr>
          <a:xfrm>
            <a:off x="800100" y="490555"/>
            <a:ext cx="8623300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9FDEF5A-D0B6-F592-532C-B2A314957E53}"/>
              </a:ext>
            </a:extLst>
          </p:cNvPr>
          <p:cNvSpPr txBox="1"/>
          <p:nvPr/>
        </p:nvSpPr>
        <p:spPr>
          <a:xfrm>
            <a:off x="4021289" y="2817294"/>
            <a:ext cx="4149422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6000" kern="100" spc="-8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Thank</a:t>
            </a:r>
            <a:r>
              <a:rPr lang="ko-KR" altLang="en-US" sz="6000" kern="100" spc="-8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 </a:t>
            </a:r>
            <a:r>
              <a:rPr lang="en-US" altLang="ko-KR" sz="6000" kern="100" spc="-8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/>
                <a:cs typeface="KoPubWorld바탕체 Bold" panose="00000800000000000000" pitchFamily="2" charset="-127"/>
              </a:rPr>
              <a:t>You</a:t>
            </a:r>
            <a:endParaRPr lang="en-US" altLang="ko-KR" sz="60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89DA0D1-5D6E-FF9C-BF7B-25C18E231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65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3"/>
    </mc:Choice>
    <mc:Fallback xmlns="">
      <p:transition spd="slow" advTm="6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400" dirty="0"/>
              <a:t>위성 결함 탐지의 중요성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-  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우주라는 극한 상황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다양한 </a:t>
            </a:r>
            <a:r>
              <a:rPr lang="ko-KR" altLang="en-US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탑재체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및 시스템 통신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오류에 대한 위험 비용 막대함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오류 발생 시 복구 </a:t>
            </a:r>
            <a:r>
              <a:rPr lang="ko-KR" altLang="en-US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힘듬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최근 급격하게 늘어난 오픈소스 위성 소프트웨어의 공급과 수요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8699DD-4979-5B65-E533-6449ADBAF0EA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DF569A-AB4D-B259-715C-A7FDAFDBA1ED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F4B10B-84C2-5FD5-B187-6C5498097F19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F3490-BE4F-7E33-901B-3F8BB76C6974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왜 중요한가</a:t>
              </a:r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6" name="Picture 2" descr="Meissa Platform | 최신 뉴스 및 보도자료">
            <a:extLst>
              <a:ext uri="{FF2B5EF4-FFF2-40B4-BE49-F238E27FC236}">
                <a16:creationId xmlns:a16="http://schemas.microsoft.com/office/drawing/2014/main" id="{4A7944D9-6165-3747-97AA-25956BB3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63" y="1650959"/>
            <a:ext cx="5096328" cy="32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250E4759-A8DD-5DD9-E90E-26D21FE34C46}"/>
              </a:ext>
            </a:extLst>
          </p:cNvPr>
          <p:cNvSpPr txBox="1">
            <a:spLocks/>
          </p:cNvSpPr>
          <p:nvPr/>
        </p:nvSpPr>
        <p:spPr>
          <a:xfrm>
            <a:off x="6554090" y="4891485"/>
            <a:ext cx="2127451" cy="46256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KAI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중형 위성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호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B1BCA33E-9AE4-CCCA-3CFF-9552FCADE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78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81"/>
    </mc:Choice>
    <mc:Fallback xmlns="">
      <p:transition spd="slow" advTm="5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CD8EB-C4BB-5D92-5309-765FD178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2E879-5DE6-25C6-063A-979040D51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A11975-0398-25BF-6202-1E22857D6171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927D1F-9FE5-6F40-03CD-1D1D26F32D3D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D6352C-3DA9-A00D-9FC2-AB20041708AC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19CD9-8EB2-556F-1AC0-0B8609DBC8B6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기존 연구의 한계점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A94EF0A-610E-3155-B7BE-A6C387D21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82650"/>
            <a:ext cx="6004043" cy="3377275"/>
          </a:xfrm>
          <a:prstGeom prst="rect">
            <a:avLst/>
          </a:prstGeom>
        </p:spPr>
      </p:pic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7A611EEB-C4E9-5A32-AF17-05EE3599BBCF}"/>
              </a:ext>
            </a:extLst>
          </p:cNvPr>
          <p:cNvSpPr txBox="1">
            <a:spLocks/>
          </p:cNvSpPr>
          <p:nvPr/>
        </p:nvSpPr>
        <p:spPr>
          <a:xfrm>
            <a:off x="680266" y="5559925"/>
            <a:ext cx="3489921" cy="330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시뮬레이션 기반 위성 소프트웨어 검증</a:t>
            </a:r>
            <a:endParaRPr lang="en-US" altLang="ko-KR" sz="1200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CE51EC4-A30A-E035-A6FC-06FED09642E4}"/>
              </a:ext>
            </a:extLst>
          </p:cNvPr>
          <p:cNvSpPr txBox="1">
            <a:spLocks/>
          </p:cNvSpPr>
          <p:nvPr/>
        </p:nvSpPr>
        <p:spPr>
          <a:xfrm>
            <a:off x="6918812" y="5559926"/>
            <a:ext cx="3489921" cy="330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UML</a:t>
            </a:r>
            <a:r>
              <a:rPr lang="ko-KR" altLang="en-US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모델 기반 검증 </a:t>
            </a:r>
            <a:r>
              <a:rPr lang="en-US" altLang="ko-KR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</a:t>
            </a:r>
            <a:r>
              <a:rPr lang="ko-KR" altLang="en-US" sz="12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제임스웹</a:t>
            </a:r>
            <a:r>
              <a:rPr lang="en-US" altLang="ko-KR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E52F6-4375-2C82-CC26-D72AE8B0E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1" y="2522600"/>
            <a:ext cx="5787934" cy="2965130"/>
          </a:xfrm>
          <a:prstGeom prst="rect">
            <a:avLst/>
          </a:prstGeom>
        </p:spPr>
      </p:pic>
      <p:pic>
        <p:nvPicPr>
          <p:cNvPr id="35" name="오디오 34">
            <a:hlinkClick r:id="" action="ppaction://media"/>
            <a:extLst>
              <a:ext uri="{FF2B5EF4-FFF2-40B4-BE49-F238E27FC236}">
                <a16:creationId xmlns:a16="http://schemas.microsoft.com/office/drawing/2014/main" id="{F00A1DDA-FFE8-3588-2D5E-B80C1B5F1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22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0"/>
    </mc:Choice>
    <mc:Fallback xmlns="">
      <p:transition spd="slow" advTm="2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5E03C-7FED-799F-9FA6-81807615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61EE80-B908-2ECD-F8C4-4D8465BF3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5" y="2243579"/>
            <a:ext cx="4384708" cy="2944475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6A4027-B3B0-324D-0A25-64B727A2E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3D6D0D-EAFE-E7B4-15EE-AF98D0F76A20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A109CD-7D95-0F42-E98D-4D94347B1981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A891D7-2CE8-08DD-E186-154D4627F63E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CA6A2F-8687-94D0-890C-69FD03229522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기존 연구의 한계점</a:t>
              </a:r>
            </a:p>
          </p:txBody>
        </p:sp>
      </p:grp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48BE75DC-F701-88E2-7B0C-9466FFB72300}"/>
              </a:ext>
            </a:extLst>
          </p:cNvPr>
          <p:cNvSpPr txBox="1">
            <a:spLocks/>
          </p:cNvSpPr>
          <p:nvPr/>
        </p:nvSpPr>
        <p:spPr>
          <a:xfrm>
            <a:off x="835439" y="5432334"/>
            <a:ext cx="3489921" cy="330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모델 기반 시뮬레이션 검증</a:t>
            </a:r>
            <a:endParaRPr lang="en-US" altLang="ko-KR" sz="1200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8ED7B3E7-16D8-8C66-FD54-9CF618255699}"/>
              </a:ext>
            </a:extLst>
          </p:cNvPr>
          <p:cNvSpPr txBox="1">
            <a:spLocks/>
          </p:cNvSpPr>
          <p:nvPr/>
        </p:nvSpPr>
        <p:spPr>
          <a:xfrm>
            <a:off x="6477561" y="5432334"/>
            <a:ext cx="3489921" cy="330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내결함성 소프트웨어 설계 </a:t>
            </a:r>
            <a:r>
              <a:rPr lang="en-US" altLang="ko-KR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</a:t>
            </a:r>
            <a:r>
              <a:rPr lang="ko-KR" altLang="en-US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오류 발생시 사용</a:t>
            </a:r>
            <a:r>
              <a:rPr lang="en-US" altLang="ko-KR" sz="1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78E9F6-E635-618D-5A85-FA7FA355F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238608"/>
            <a:ext cx="5098531" cy="3186582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4D301B9-503C-FFDA-2670-382F89D29B8E}"/>
              </a:ext>
            </a:extLst>
          </p:cNvPr>
          <p:cNvSpPr/>
          <p:nvPr/>
        </p:nvSpPr>
        <p:spPr>
          <a:xfrm>
            <a:off x="3921643" y="1956101"/>
            <a:ext cx="4348716" cy="32269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ADLaM Display" panose="020F0502020204030204" pitchFamily="2" charset="0"/>
              </a:rPr>
              <a:t>Fuzzer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DLaM Display" panose="020F0502020204030204" pitchFamily="2" charset="0"/>
              </a:rPr>
              <a:t> !</a:t>
            </a:r>
            <a:endParaRPr lang="ko-KR" altLang="en-US" sz="5000" dirty="0">
              <a:latin typeface="KoPub돋움체 Bold" panose="02020603020101020101" pitchFamily="18" charset="-127"/>
              <a:ea typeface="KoPub돋움체 Bold" panose="020206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439397FC-4E87-7FCB-9294-78CFD489D6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09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78"/>
    </mc:Choice>
    <mc:Fallback xmlns="">
      <p:transition spd="slow" advTm="32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261D6-ED6B-B743-B8F0-6C433FAD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C8893C-5065-2545-88CA-FAD0A692D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A029E89-31FC-1B56-606B-8036E4A5D569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802502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기존 방식으로는 찾지 못하는 오류를 발견 가능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더 신속하고 효과적으로 결함 탐지 및 수정 가능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위성 뿐 아니라 유사한 구조를 가진 다른 시스템 적용 가능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E0FF5A-4048-5A33-BCEE-1B5D1380C575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E0316C-B730-74F3-82FC-3B383768DD89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A75173-D837-4B86-8684-8FE68A0A8DB2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C6743A-98DA-EC29-038B-34D1A4DB907B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왜 </a:t>
              </a:r>
              <a:r>
                <a:rPr lang="en-US" altLang="ko-KR" sz="20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Fuzzer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인가</a:t>
              </a:r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22506B1A-D307-87A4-3C36-416BFE44D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6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2"/>
    </mc:Choice>
    <mc:Fallback xmlns="">
      <p:transition spd="slow" advTm="19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1C89-7A76-9F9B-0A12-7B9FCAEA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9064F-10D3-4F18-AA9E-8B1EDC41E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669F597-D62E-1E8E-94C7-82E90AD291E5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4371873" cy="194070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Cubesat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초소형 인공위성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)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테스트 과정에서 기존 방식으로는 찾지 못했던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12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개의 오류를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3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일 만에 발견하고 신속하게 수정 가능했음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DEDF0D-F172-1574-1A15-F9FFCB17F49F}"/>
              </a:ext>
            </a:extLst>
          </p:cNvPr>
          <p:cNvGrpSpPr/>
          <p:nvPr/>
        </p:nvGrpSpPr>
        <p:grpSpPr>
          <a:xfrm>
            <a:off x="781273" y="1639614"/>
            <a:ext cx="4295224" cy="401068"/>
            <a:chOff x="1103386" y="1651028"/>
            <a:chExt cx="2340000" cy="4074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C8A8DB-523C-96BD-85E5-7EA5F8EEC152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158DB9-D7A7-3BBE-A19E-4E62F4D18273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1FADA0-37D9-F83F-4073-04B7E4A0219E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30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Fuzz Testing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을 통한 버그 발견 사례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1283307-E4CD-0816-3876-946D68FA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31" y="826682"/>
            <a:ext cx="6747641" cy="4582980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AA057628-7B9D-7216-D26C-657FF6598294}"/>
              </a:ext>
            </a:extLst>
          </p:cNvPr>
          <p:cNvSpPr txBox="1">
            <a:spLocks/>
          </p:cNvSpPr>
          <p:nvPr/>
        </p:nvSpPr>
        <p:spPr>
          <a:xfrm>
            <a:off x="7003397" y="5409662"/>
            <a:ext cx="4715116" cy="87279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dirty="0"/>
              <a:t>출처</a:t>
            </a:r>
            <a:r>
              <a:rPr lang="en-US" altLang="ko-KR" dirty="0"/>
              <a:t>: Systematic Fuzz Testing Techniques on a Nanosatellite Flight Software for Agile Mission Development 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just"/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CB01CD77-923E-4F37-A891-43D923ACA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02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22"/>
    </mc:Choice>
    <mc:Fallback xmlns="">
      <p:transition spd="slow" advTm="7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5D3E-75F7-612F-02B1-7C5B682B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ADFC36-70A7-5960-DC8B-AF79E24062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2119E25-5448-1E68-7FF2-E9CC3FE32DFF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미래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7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대 산업에 포함될 만큼 중요한 우주 항공 분야에서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en-US" altLang="ko-KR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Fuzzer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이용한 위성 검증에 대한 연구 비중이 적음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본 연구는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Fuzz Testing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통해 위성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SW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의 취약점을 효과적으로 식별하고 이에 대한 해결책을 제시하려는 목표를 가지고 있음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148542-7EED-EF94-B41C-2BA2D28855AE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02888D-F1A9-7876-57A3-EB0F9989E3DA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A427DD-745A-0B1B-3ABB-2185E32D8A2B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0BED86-4492-3B6D-9D8A-1180AF717092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목적</a:t>
              </a:r>
            </a:p>
          </p:txBody>
        </p:sp>
      </p:grpSp>
      <p:pic>
        <p:nvPicPr>
          <p:cNvPr id="14" name="그림 13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9E3247-9EC9-6CFA-8FD7-ACEF4FB6C9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12" y="2147820"/>
            <a:ext cx="5415193" cy="3206233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010533BB-DE32-9561-6CAA-E9BC9B8AD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262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32"/>
    </mc:Choice>
    <mc:Fallback xmlns="">
      <p:transition spd="slow" advTm="2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2FE7B-721E-4EE8-9E3F-19ADE0C7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6BC977-A89B-1A97-9549-F4A3A9795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Fuzz Testing</a:t>
            </a:r>
            <a:r>
              <a:rPr lang="ko-KR" altLang="en-US" sz="2400" dirty="0"/>
              <a:t>을 통한 결함 탐지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E61EA8E-058A-D98A-13A0-047AD0AFAEE1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NASA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와 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ESA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가 제공하는 오픈 소스 위성 소프트웨어들을 수집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분석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현존 </a:t>
            </a:r>
            <a:r>
              <a:rPr lang="en-US" altLang="ko-KR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Fuzzer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도구들 적용하여 테스트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버그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결함</a:t>
            </a:r>
            <a:r>
              <a:rPr lang="en-US" altLang="ko-KR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)</a:t>
            </a: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탐지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개선점 파악</a:t>
            </a:r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F89147-DF88-1F31-32B2-E1F70FE91111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7F4655-5509-086C-5627-B3D96B482D98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D75439-224E-98E6-98DE-BDE98F602C94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2C7E10-21EA-5993-B469-14A8113BB2E8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기대 결과</a:t>
              </a:r>
            </a:p>
          </p:txBody>
        </p:sp>
      </p:grpSp>
      <p:pic>
        <p:nvPicPr>
          <p:cNvPr id="6146" name="Picture 2" descr="GitHub - nasa/cFS: The Core Flight System (cFS)">
            <a:extLst>
              <a:ext uri="{FF2B5EF4-FFF2-40B4-BE49-F238E27FC236}">
                <a16:creationId xmlns:a16="http://schemas.microsoft.com/office/drawing/2014/main" id="{273B17A0-E8CA-F6C0-F39E-85DBFCA4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8" y="2122264"/>
            <a:ext cx="5226944" cy="261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CA28F456-9E0F-0C48-3ED7-22AA20826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5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29"/>
    </mc:Choice>
    <mc:Fallback xmlns="">
      <p:transition spd="slow" advTm="4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624F-2B2D-E7E5-D879-CA80A1EC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6AE6DB-B82E-6E64-DFB6-BBFA1E5C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400" dirty="0"/>
              <a:t>위성 결함 탐지의 중요성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AC498857-3B0A-D18B-22B7-0631A3AB513A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20623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A7C6BC-A58C-B75C-49DD-4FE62EB37822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CAFC6E-D20B-82C3-854B-2C4ADD00B8B9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892203-8C6C-8ABA-762B-4721DBD520A6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7971AD-CE81-B831-B6CA-4677A76ECAA0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일정 계획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9532267-C1FB-899B-440F-201524DF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4" y="2502739"/>
            <a:ext cx="8125216" cy="2720688"/>
          </a:xfrm>
          <a:prstGeom prst="rect">
            <a:avLst/>
          </a:prstGeom>
        </p:spPr>
      </p:pic>
      <p:pic>
        <p:nvPicPr>
          <p:cNvPr id="53" name="오디오 52">
            <a:hlinkClick r:id="" action="ppaction://media"/>
            <a:extLst>
              <a:ext uri="{FF2B5EF4-FFF2-40B4-BE49-F238E27FC236}">
                <a16:creationId xmlns:a16="http://schemas.microsoft.com/office/drawing/2014/main" id="{E7A6CC8B-0F7E-9F01-42E7-AB58ACBFE8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8947" t="-328947" r="-328947" b="-32894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67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4"/>
    </mc:Choice>
    <mc:Fallback xmlns="">
      <p:transition spd="slow" advTm="31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7067A0E5197524E81510253CC40A421" ma:contentTypeVersion="6" ma:contentTypeDescription="새 문서를 만듭니다." ma:contentTypeScope="" ma:versionID="2c830953bb2776799a3f2da10ae5c6b2">
  <xsd:schema xmlns:xsd="http://www.w3.org/2001/XMLSchema" xmlns:xs="http://www.w3.org/2001/XMLSchema" xmlns:p="http://schemas.microsoft.com/office/2006/metadata/properties" xmlns:ns3="8917d5bc-5b3a-489d-abbd-75dd4c7b341c" targetNamespace="http://schemas.microsoft.com/office/2006/metadata/properties" ma:root="true" ma:fieldsID="4b2ba4e7b45889c76e9840f9204da1b5" ns3:_="">
    <xsd:import namespace="8917d5bc-5b3a-489d-abbd-75dd4c7b34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7d5bc-5b3a-489d-abbd-75dd4c7b34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17d5bc-5b3a-489d-abbd-75dd4c7b341c" xsi:nil="true"/>
  </documentManagement>
</p:properties>
</file>

<file path=customXml/itemProps1.xml><?xml version="1.0" encoding="utf-8"?>
<ds:datastoreItem xmlns:ds="http://schemas.openxmlformats.org/officeDocument/2006/customXml" ds:itemID="{AAC9D31E-D77F-49F7-9CE8-B7E8117699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11AA95-C6EC-4A61-AC07-10C34FCE3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17d5bc-5b3a-489d-abbd-75dd4c7b34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AC0415-8029-45A4-AC3D-EC877BD10B4F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8917d5bc-5b3a-489d-abbd-75dd4c7b341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9481</TotalTime>
  <Words>475</Words>
  <Application>Microsoft Office PowerPoint</Application>
  <PresentationFormat>와이드스크린</PresentationFormat>
  <Paragraphs>61</Paragraphs>
  <Slides>11</Slides>
  <Notes>5</Notes>
  <HiddenSlides>0</HiddenSlides>
  <MMClips>11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조민기</cp:lastModifiedBy>
  <cp:revision>870</cp:revision>
  <dcterms:created xsi:type="dcterms:W3CDTF">2022-02-02T04:32:22Z</dcterms:created>
  <dcterms:modified xsi:type="dcterms:W3CDTF">2025-03-17T07:32:18Z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0x01010097067A0E5197524E81510253CC40A421</vt:lpwstr>
  </property>
</Properties>
</file>